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notesMasterIdLst>
    <p:notesMasterId r:id="rId14"/>
  </p:notesMasterIdLst>
  <p:sldIdLst>
    <p:sldId id="257" r:id="rId2"/>
    <p:sldId id="268" r:id="rId3"/>
    <p:sldId id="258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F6E6C-77D0-2C42-A885-37918D59090A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2330E-1AD9-0842-91F1-8E673354D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738EA-0261-A447-9777-070D1B628243}" type="slidenum">
              <a:rPr lang="en-US"/>
              <a:pPr/>
              <a:t>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D93D-0A54-7A40-A244-B36190603840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84AD9C-C514-B54E-94C1-825451BBB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libri"/>
              </a:defRPr>
            </a:lvl1pPr>
          </a:lstStyle>
          <a:p>
            <a:fld id="{2627D93D-0A54-7A40-A244-B36190603840}" type="datetimeFigureOut">
              <a:rPr lang="en-US" smtClean="0"/>
              <a:pPr/>
              <a:t>9/9/10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libri"/>
              </a:defRPr>
            </a:lvl1pPr>
          </a:lstStyle>
          <a:p>
            <a:fld id="{2A84AD9C-C514-B54E-94C1-825451BBBF6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Calibri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Calibri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315200" cy="2057400"/>
          </a:xfrm>
        </p:spPr>
        <p:txBody>
          <a:bodyPr/>
          <a:lstStyle/>
          <a:p>
            <a:pPr algn="l" eaLnBrk="1" hangingPunct="1"/>
            <a:r>
              <a:rPr kumimoji="0" lang="en-US" dirty="0" smtClean="0"/>
              <a:t>The Multiple-Paragraph Persuasive Essay</a:t>
            </a:r>
            <a:endParaRPr kumimoji="0"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08472"/>
            <a:ext cx="8229600" cy="1358944"/>
          </a:xfrm>
        </p:spPr>
        <p:txBody>
          <a:bodyPr/>
          <a:lstStyle/>
          <a:p>
            <a:pPr algn="l" eaLnBrk="1" hangingPunct="1"/>
            <a:r>
              <a:rPr kumimoji="0" lang="en-US" sz="3200" b="1" dirty="0" smtClean="0"/>
              <a:t>Master writing this, and you can write anything</a:t>
            </a:r>
          </a:p>
          <a:p>
            <a:pPr algn="l" eaLnBrk="1" hangingPunct="1"/>
            <a:r>
              <a:rPr kumimoji="0" lang="en-US" sz="3200" b="1" dirty="0" smtClean="0"/>
              <a:t>GUARANTEED!</a:t>
            </a:r>
          </a:p>
          <a:p>
            <a:pPr algn="l" eaLnBrk="1" hangingPunct="1"/>
            <a:endParaRPr kumimoji="0" lang="en-US" dirty="0" smtClean="0"/>
          </a:p>
          <a:p>
            <a:pPr algn="l" eaLnBrk="1" hangingPunct="1"/>
            <a:endParaRPr kumimoji="0" lang="en-US" dirty="0" smtClean="0"/>
          </a:p>
          <a:p>
            <a:pPr algn="l" eaLnBrk="1" hangingPunct="1"/>
            <a:endParaRPr kumimoji="0" lang="en-US" dirty="0" smtClean="0"/>
          </a:p>
          <a:p>
            <a:pPr algn="l" eaLnBrk="1" hangingPunct="1"/>
            <a:endParaRPr kumimoji="0" lang="en-US" dirty="0" smtClean="0"/>
          </a:p>
          <a:p>
            <a:pPr algn="l" eaLnBrk="1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  <p:bldP spid="2051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Paragraph 5: Refutation (or Rebuttal)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200" b="1" dirty="0" smtClean="0"/>
              <a:t>3. Then give the readers two arguments from the other side.</a:t>
            </a:r>
            <a:endParaRPr lang="en-US" sz="3200" dirty="0" smtClean="0"/>
          </a:p>
          <a:p>
            <a:pPr>
              <a:buNone/>
            </a:pPr>
            <a:r>
              <a:rPr lang="en-US" sz="3200" i="1" dirty="0" smtClean="0"/>
              <a:t> </a:t>
            </a:r>
            <a:endParaRPr lang="en-US" sz="3200" dirty="0" smtClean="0"/>
          </a:p>
          <a:p>
            <a:pPr>
              <a:buNone/>
            </a:pPr>
            <a:r>
              <a:rPr lang="en-US" sz="3200" i="1" dirty="0" smtClean="0"/>
              <a:t>They believe this because it’s a good price and will be cheaper to insure than a newer car.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 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52901" y="15616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Paragraph 5: Refutation (or Rebuttal)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4. Then attack the opponents’ argument with a reason or with your thesis—start your attack with “However, . . . .”</a:t>
            </a:r>
            <a:endParaRPr lang="en-US" sz="3200" dirty="0" smtClean="0"/>
          </a:p>
          <a:p>
            <a:pPr>
              <a:buNone/>
            </a:pPr>
            <a:r>
              <a:rPr lang="en-US" sz="3200" i="1" dirty="0" smtClean="0"/>
              <a:t> </a:t>
            </a:r>
            <a:endParaRPr lang="en-US" sz="3200" dirty="0" smtClean="0"/>
          </a:p>
          <a:p>
            <a:pPr>
              <a:buNone/>
            </a:pPr>
            <a:r>
              <a:rPr lang="en-US" sz="3200" i="1" dirty="0" smtClean="0"/>
              <a:t>However, Ms. </a:t>
            </a:r>
            <a:r>
              <a:rPr lang="en-US" sz="3200" i="1" dirty="0" err="1" smtClean="0"/>
              <a:t>Palfreyman’s</a:t>
            </a:r>
            <a:r>
              <a:rPr lang="en-US" sz="3200" i="1" dirty="0" smtClean="0"/>
              <a:t> car will require a lot of maintenance because of its age and engine problems. Any money that you save with its cost and the cost of insurance will be eaten up in repairs.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52901" y="15616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6: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Restate thesis (keep reasons in the SAME order, but use slightly different words)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End with a sentence that keeps your audience thinking about your position and why it is right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Rewards of Mastering the Persuasive Essay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Got BYU to give me a half-tuition scholarship AFTER they</a:t>
            </a:r>
            <a:r>
              <a:rPr lang="en-US" sz="2800" dirty="0" smtClean="0"/>
              <a:t> said I </a:t>
            </a:r>
            <a:r>
              <a:rPr lang="en-US" sz="2800" dirty="0" smtClean="0"/>
              <a:t>didn’t apply</a:t>
            </a:r>
            <a:endParaRPr lang="en-US" sz="28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2800" dirty="0" smtClean="0"/>
              <a:t>Helped my dad explain to the IRS why they shouldn’t fine him---they agreed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800" dirty="0" smtClean="0"/>
              <a:t>Sold many things on </a:t>
            </a:r>
            <a:r>
              <a:rPr lang="en-US" sz="2800" dirty="0" err="1" smtClean="0"/>
              <a:t>ksl.com</a:t>
            </a:r>
            <a:r>
              <a:rPr lang="en-US" sz="2800" dirty="0" smtClean="0"/>
              <a:t>: 1993 </a:t>
            </a:r>
            <a:r>
              <a:rPr lang="en-US" sz="2800" dirty="0" err="1" smtClean="0"/>
              <a:t>Suburu</a:t>
            </a:r>
            <a:r>
              <a:rPr lang="en-US" sz="2800" dirty="0" smtClean="0"/>
              <a:t> wagon, a 25-year-old toilet, motorcycle helmet, Kindle, juicer</a:t>
            </a:r>
          </a:p>
          <a:p>
            <a:endParaRPr lang="en-US" sz="1600" dirty="0" smtClean="0"/>
          </a:p>
          <a:p>
            <a:r>
              <a:rPr lang="en-US" sz="2800" dirty="0" smtClean="0"/>
              <a:t>Got me a job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27"/>
            <a:ext cx="8229600" cy="15064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Paragraph 1: Lead + 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</a:t>
            </a:r>
          </a:p>
          <a:p>
            <a:pPr lvl="1"/>
            <a:r>
              <a:rPr lang="en-US" dirty="0" smtClean="0"/>
              <a:t>Is the first impression</a:t>
            </a:r>
          </a:p>
          <a:p>
            <a:pPr lvl="1"/>
            <a:r>
              <a:rPr lang="en-US" dirty="0" smtClean="0"/>
              <a:t>Hooks the audience</a:t>
            </a:r>
          </a:p>
          <a:p>
            <a:pPr lvl="1"/>
            <a:r>
              <a:rPr lang="en-US" dirty="0" smtClean="0"/>
              <a:t>Sets the tone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Thesis Statement</a:t>
            </a:r>
          </a:p>
          <a:p>
            <a:pPr lvl="1"/>
            <a:r>
              <a:rPr lang="en-US" dirty="0" smtClean="0"/>
              <a:t>Establishes your argument</a:t>
            </a:r>
          </a:p>
          <a:p>
            <a:pPr lvl="1"/>
            <a:r>
              <a:rPr lang="en-US" dirty="0" smtClean="0"/>
              <a:t>Lists the argument’s supporting reasons (if appropriate)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2: Body Paragraph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sentence</a:t>
            </a:r>
          </a:p>
          <a:p>
            <a:pPr lvl="1"/>
            <a:r>
              <a:rPr lang="en-US" dirty="0" smtClean="0"/>
              <a:t>Corresponds to the FIRST reason listed in the thesis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Supporting sentences (5-7)</a:t>
            </a:r>
          </a:p>
          <a:p>
            <a:pPr lvl="1"/>
            <a:r>
              <a:rPr lang="en-US" dirty="0" smtClean="0"/>
              <a:t>Are full of details: facts, personal experiences, quotations from reliable sources, or statistics.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3: Body Paragraph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sentence</a:t>
            </a:r>
          </a:p>
          <a:p>
            <a:pPr lvl="1"/>
            <a:r>
              <a:rPr lang="en-US" dirty="0" smtClean="0"/>
              <a:t>Corresponds to the SECOND reason listed in the thesis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Supporting sentences (5-7)</a:t>
            </a:r>
          </a:p>
          <a:p>
            <a:pPr lvl="1"/>
            <a:r>
              <a:rPr lang="en-US" dirty="0" smtClean="0"/>
              <a:t>Are full of details: facts, personal experiences, quotations from reliable sources, or statistics.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4: Body Paragraph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sentence</a:t>
            </a:r>
          </a:p>
          <a:p>
            <a:pPr lvl="1"/>
            <a:r>
              <a:rPr lang="en-US" dirty="0" smtClean="0"/>
              <a:t>Corresponds to the THIRD reason listed in the thesis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Supporting sentences (5-7)</a:t>
            </a:r>
          </a:p>
          <a:p>
            <a:pPr lvl="1"/>
            <a:r>
              <a:rPr lang="en-US" dirty="0" smtClean="0"/>
              <a:t>Are full of details: facts, personal experiences, quotations from reliable sources, or statistics.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Paragraph 5: Refutation (or Rebuttal) in Five Easy Steps</a:t>
            </a:r>
            <a:endParaRPr lang="en-US" dirty="0"/>
          </a:p>
        </p:txBody>
      </p:sp>
      <p:pic>
        <p:nvPicPr>
          <p:cNvPr id="5" name="Content Placeholder 4" descr="Screen shot 2010-09-08 at 8.56.34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495" r="-12495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3552901" y="15616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Paragraph 5: Refutation (or Rebuttal)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200" b="1" dirty="0" smtClean="0"/>
              <a:t>1. Begin your refutation with—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Other people may argue . . . OR</a:t>
            </a:r>
          </a:p>
          <a:p>
            <a:pPr lvl="1">
              <a:buNone/>
            </a:pPr>
            <a:r>
              <a:rPr lang="en-US" sz="3200" dirty="0" smtClean="0"/>
              <a:t>Some people believe . . . OR</a:t>
            </a:r>
          </a:p>
          <a:p>
            <a:pPr lvl="1">
              <a:buNone/>
            </a:pPr>
            <a:r>
              <a:rPr lang="en-US" sz="3200" dirty="0" smtClean="0"/>
              <a:t>Opponents argue . . .</a:t>
            </a:r>
          </a:p>
          <a:p>
            <a:pPr>
              <a:buNone/>
            </a:pPr>
            <a:r>
              <a:rPr lang="en-US" sz="3200" dirty="0" smtClean="0"/>
              <a:t> </a:t>
            </a:r>
          </a:p>
          <a:p>
            <a:pPr>
              <a:buNone/>
            </a:pPr>
            <a:r>
              <a:rPr lang="en-US" sz="3200" i="1" dirty="0" smtClean="0"/>
              <a:t>Some students believe 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52901" y="15616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Paragraph 5: Refutation (or Rebuttal)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200" b="1" dirty="0" smtClean="0"/>
              <a:t>2. Complete the sentence with the other side’s position on the issue.</a:t>
            </a:r>
            <a:endParaRPr lang="en-US" sz="3200" dirty="0" smtClean="0"/>
          </a:p>
          <a:p>
            <a:pPr>
              <a:buNone/>
            </a:pPr>
            <a:r>
              <a:rPr lang="en-US" sz="3200" i="1" dirty="0" smtClean="0"/>
              <a:t> </a:t>
            </a:r>
            <a:endParaRPr lang="en-US" sz="3200" dirty="0" smtClean="0"/>
          </a:p>
          <a:p>
            <a:pPr>
              <a:buNone/>
            </a:pPr>
            <a:r>
              <a:rPr lang="en-US" sz="3200" i="1" dirty="0" smtClean="0"/>
              <a:t>Some students believe that buying Ms. </a:t>
            </a:r>
            <a:r>
              <a:rPr lang="en-US" sz="3200" i="1" dirty="0" err="1" smtClean="0"/>
              <a:t>Palfreyman’s</a:t>
            </a:r>
            <a:r>
              <a:rPr lang="en-US" sz="3200" i="1" dirty="0" smtClean="0"/>
              <a:t> car is a good idea.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52901" y="15616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37</TotalTime>
  <Words>488</Words>
  <Application>Microsoft Macintosh PowerPoint</Application>
  <PresentationFormat>On-screen Show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The Multiple-Paragraph Persuasive Essay</vt:lpstr>
      <vt:lpstr>The Rewards of Mastering the Persuasive Essay</vt:lpstr>
      <vt:lpstr>Paragraph 1: Lead + Thesis Statement</vt:lpstr>
      <vt:lpstr>Paragraph 2: Body Paragraph 1</vt:lpstr>
      <vt:lpstr>Paragraph 3: Body Paragraph 2</vt:lpstr>
      <vt:lpstr>Paragraph 4: Body Paragraph 3</vt:lpstr>
      <vt:lpstr>Paragraph 5: Refutation (or Rebuttal) in Five Easy Steps</vt:lpstr>
      <vt:lpstr>Paragraph 5: Refutation (or Rebuttal)</vt:lpstr>
      <vt:lpstr>Paragraph 5: Refutation (or Rebuttal)</vt:lpstr>
      <vt:lpstr>Paragraph 5: Refutation (or Rebuttal)</vt:lpstr>
      <vt:lpstr>Paragraph 5: Refutation (or Rebuttal)</vt:lpstr>
      <vt:lpstr>Paragraph 6: 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Multiple-Paragraph Persuasive Essay</dc:title>
  <dc:creator>Katie Palfreyman</dc:creator>
  <cp:lastModifiedBy>Teacher</cp:lastModifiedBy>
  <cp:revision>13</cp:revision>
  <dcterms:created xsi:type="dcterms:W3CDTF">2010-09-09T15:57:16Z</dcterms:created>
  <dcterms:modified xsi:type="dcterms:W3CDTF">2010-09-09T15:59:53Z</dcterms:modified>
</cp:coreProperties>
</file>